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61" r:id="rId2"/>
    <p:sldId id="267" r:id="rId3"/>
    <p:sldId id="268" r:id="rId4"/>
    <p:sldId id="269" r:id="rId5"/>
    <p:sldId id="270" r:id="rId6"/>
    <p:sldId id="271" r:id="rId7"/>
    <p:sldId id="272" r:id="rId8"/>
    <p:sldId id="273" r:id="rId9"/>
    <p:sldId id="274" r:id="rId10"/>
    <p:sldId id="275" r:id="rId11"/>
    <p:sldId id="281" r:id="rId12"/>
    <p:sldId id="276" r:id="rId13"/>
    <p:sldId id="277" r:id="rId14"/>
    <p:sldId id="278" r:id="rId15"/>
    <p:sldId id="279" r:id="rId16"/>
    <p:sldId id="280" r:id="rId17"/>
    <p:sldId id="282" r:id="rId18"/>
    <p:sldId id="283" r:id="rId19"/>
    <p:sldId id="284" r:id="rId20"/>
    <p:sldId id="285" r:id="rId21"/>
  </p:sldIdLst>
  <p:sldSz cx="9144000" cy="6858000" type="screen4x3"/>
  <p:notesSz cx="6789738" cy="99298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B9B8"/>
    <a:srgbClr val="A66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8455" autoAdjust="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818420C0-5C3F-4DCC-9050-FB7D5C17ADDF}" type="datetimeFigureOut">
              <a:rPr lang="en-GB"/>
              <a:pPr>
                <a:defRPr/>
              </a:pPr>
              <a:t>25/03/2014</a:t>
            </a:fld>
            <a:endParaRPr lang="en-GB"/>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5E393B-22B9-4174-A63C-179ABB9E9166}" type="slidenum">
              <a:rPr lang="en-GB"/>
              <a:pPr/>
              <a:t>‹#›</a:t>
            </a:fld>
            <a:endParaRPr lang="en-GB"/>
          </a:p>
        </p:txBody>
      </p:sp>
    </p:spTree>
    <p:extLst>
      <p:ext uri="{BB962C8B-B14F-4D97-AF65-F5344CB8AC3E}">
        <p14:creationId xmlns:p14="http://schemas.microsoft.com/office/powerpoint/2010/main" val="48502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37" tIns="45719" rIns="91437" bIns="4571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6513" y="0"/>
            <a:ext cx="2941637" cy="496888"/>
          </a:xfrm>
          <a:prstGeom prst="rect">
            <a:avLst/>
          </a:prstGeom>
        </p:spPr>
        <p:txBody>
          <a:bodyPr vert="horz" lIns="91437" tIns="45719" rIns="91437" bIns="45719" rtlCol="0"/>
          <a:lstStyle>
            <a:lvl1pPr algn="r" fontAlgn="auto">
              <a:spcBef>
                <a:spcPts val="0"/>
              </a:spcBef>
              <a:spcAft>
                <a:spcPts val="0"/>
              </a:spcAft>
              <a:defRPr sz="1200">
                <a:latin typeface="+mn-lt"/>
                <a:cs typeface="+mn-cs"/>
              </a:defRPr>
            </a:lvl1pPr>
          </a:lstStyle>
          <a:p>
            <a:pPr>
              <a:defRPr/>
            </a:pPr>
            <a:fld id="{F4BA0F4E-329C-4BF1-93A6-1D30CD6588DA}" type="datetimeFigureOut">
              <a:rPr lang="en-GB"/>
              <a:pPr>
                <a:defRPr/>
              </a:pPr>
              <a:t>25/03/2014</a:t>
            </a:fld>
            <a:endParaRPr lang="en-GB" dirty="0"/>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37" tIns="45719" rIns="91437" bIns="45719" rtlCol="0" anchor="ctr"/>
          <a:lstStyle/>
          <a:p>
            <a:pPr lvl="0"/>
            <a:endParaRPr lang="en-GB" noProof="0" dirty="0"/>
          </a:p>
        </p:txBody>
      </p:sp>
      <p:sp>
        <p:nvSpPr>
          <p:cNvPr id="5" name="Notes Placeholder 4"/>
          <p:cNvSpPr>
            <a:spLocks noGrp="1"/>
          </p:cNvSpPr>
          <p:nvPr>
            <p:ph type="body" sz="quarter" idx="3"/>
          </p:nvPr>
        </p:nvSpPr>
        <p:spPr>
          <a:xfrm>
            <a:off x="679450" y="4716463"/>
            <a:ext cx="5430838" cy="4468812"/>
          </a:xfrm>
          <a:prstGeom prst="rect">
            <a:avLst/>
          </a:prstGeom>
        </p:spPr>
        <p:txBody>
          <a:bodyPr vert="horz" lIns="91437" tIns="45719" rIns="91437" bIns="457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1338"/>
            <a:ext cx="2941638" cy="496887"/>
          </a:xfrm>
          <a:prstGeom prst="rect">
            <a:avLst/>
          </a:prstGeom>
        </p:spPr>
        <p:txBody>
          <a:bodyPr vert="horz" lIns="91437" tIns="45719" rIns="91437" bIns="45719"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6513" y="9431338"/>
            <a:ext cx="2941637" cy="496887"/>
          </a:xfrm>
          <a:prstGeom prst="rect">
            <a:avLst/>
          </a:prstGeom>
        </p:spPr>
        <p:txBody>
          <a:bodyPr vert="horz" wrap="square" lIns="91437" tIns="45719" rIns="91437" bIns="45719" numCol="1" anchor="b" anchorCtr="0" compatLnSpc="1">
            <a:prstTxWarp prst="textNoShape">
              <a:avLst/>
            </a:prstTxWarp>
          </a:bodyPr>
          <a:lstStyle>
            <a:lvl1pPr algn="r">
              <a:defRPr sz="1200">
                <a:latin typeface="Calibri" panose="020F0502020204030204" pitchFamily="34" charset="0"/>
              </a:defRPr>
            </a:lvl1pPr>
          </a:lstStyle>
          <a:p>
            <a:fld id="{0EA19A96-24DD-433E-9B82-BDC89768D789}" type="slidenum">
              <a:rPr lang="en-GB"/>
              <a:pPr/>
              <a:t>‹#›</a:t>
            </a:fld>
            <a:endParaRPr lang="en-GB"/>
          </a:p>
        </p:txBody>
      </p:sp>
    </p:spTree>
    <p:extLst>
      <p:ext uri="{BB962C8B-B14F-4D97-AF65-F5344CB8AC3E}">
        <p14:creationId xmlns:p14="http://schemas.microsoft.com/office/powerpoint/2010/main" val="154739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468313" y="3284539"/>
            <a:ext cx="7772400" cy="866775"/>
          </a:xfrm>
        </p:spPr>
        <p:txBody>
          <a:bodyPr/>
          <a:lstStyle>
            <a:lvl1pPr>
              <a:defRPr/>
            </a:lvl1pPr>
          </a:lstStyle>
          <a:p>
            <a:r>
              <a:rPr lang="en-GB"/>
              <a:t>Click to edit Master title style</a:t>
            </a:r>
          </a:p>
        </p:txBody>
      </p:sp>
      <p:sp>
        <p:nvSpPr>
          <p:cNvPr id="5123" name="Rectangle 3"/>
          <p:cNvSpPr>
            <a:spLocks noGrp="1" noChangeArrowheads="1"/>
          </p:cNvSpPr>
          <p:nvPr>
            <p:ph type="subTitle" idx="1"/>
          </p:nvPr>
        </p:nvSpPr>
        <p:spPr>
          <a:xfrm>
            <a:off x="468313" y="4221163"/>
            <a:ext cx="6400800" cy="406400"/>
          </a:xfrm>
        </p:spPr>
        <p:txBody>
          <a:bodyPr/>
          <a:lstStyle>
            <a:lvl1pPr marL="0" indent="0">
              <a:buFontTx/>
              <a:buNone/>
              <a:defRPr sz="1400"/>
            </a:lvl1pPr>
          </a:lstStyle>
          <a:p>
            <a:r>
              <a:rPr lang="en-GB"/>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686E6693-D50C-4AC6-BD80-5E63FF193EFE}" type="datetime1">
              <a:rPr lang="en-US"/>
              <a:pPr>
                <a:defRPr/>
              </a:pPr>
              <a:t>3/25/2014</a:t>
            </a:fld>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CF940444-7394-4FEB-B10E-C29A3ADB19FF}" type="slidenum">
              <a:rPr lang="en-GB"/>
              <a:pPr/>
              <a:t>‹#›</a:t>
            </a:fld>
            <a:endParaRPr lang="en-GB"/>
          </a:p>
        </p:txBody>
      </p:sp>
    </p:spTree>
    <p:extLst>
      <p:ext uri="{BB962C8B-B14F-4D97-AF65-F5344CB8AC3E}">
        <p14:creationId xmlns:p14="http://schemas.microsoft.com/office/powerpoint/2010/main" val="269639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5748AD3-972E-4F85-8D45-E171CD6D2DDA}" type="datetime1">
              <a:rPr lang="en-US"/>
              <a:pPr>
                <a:defRPr/>
              </a:pPr>
              <a:t>3/25/2014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A81693A-6983-4A5E-B0B0-E747EEC4251F}" type="slidenum">
              <a:rPr lang="en-GB"/>
              <a:pPr/>
              <a:t>‹#›</a:t>
            </a:fld>
            <a:endParaRPr lang="en-GB"/>
          </a:p>
        </p:txBody>
      </p:sp>
    </p:spTree>
    <p:extLst>
      <p:ext uri="{BB962C8B-B14F-4D97-AF65-F5344CB8AC3E}">
        <p14:creationId xmlns:p14="http://schemas.microsoft.com/office/powerpoint/2010/main" val="7764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5175"/>
            <a:ext cx="2057400" cy="5360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765175"/>
            <a:ext cx="6019800"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086488E-7503-4743-B63A-A6F5F0FE12AF}" type="datetime1">
              <a:rPr lang="en-US"/>
              <a:pPr>
                <a:defRPr/>
              </a:pPr>
              <a:t>3/25/2014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68E9211-F4DD-4260-A89D-5D0D94267085}" type="slidenum">
              <a:rPr lang="en-GB"/>
              <a:pPr/>
              <a:t>‹#›</a:t>
            </a:fld>
            <a:endParaRPr lang="en-GB"/>
          </a:p>
        </p:txBody>
      </p:sp>
    </p:spTree>
    <p:extLst>
      <p:ext uri="{BB962C8B-B14F-4D97-AF65-F5344CB8AC3E}">
        <p14:creationId xmlns:p14="http://schemas.microsoft.com/office/powerpoint/2010/main" val="326617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5" indent="0" algn="ctr">
              <a:buNone/>
              <a:defRPr/>
            </a:lvl2pPr>
            <a:lvl3pPr marL="914290" indent="0" algn="ctr">
              <a:buNone/>
              <a:defRPr/>
            </a:lvl3pPr>
            <a:lvl4pPr marL="1371435" indent="0" algn="ctr">
              <a:buNone/>
              <a:defRPr/>
            </a:lvl4pPr>
            <a:lvl5pPr marL="1828581" indent="0" algn="ctr">
              <a:buNone/>
              <a:defRPr/>
            </a:lvl5pPr>
            <a:lvl6pPr marL="2285726" indent="0" algn="ctr">
              <a:buNone/>
              <a:defRPr/>
            </a:lvl6pPr>
            <a:lvl7pPr marL="2742871" indent="0" algn="ctr">
              <a:buNone/>
              <a:defRPr/>
            </a:lvl7pPr>
            <a:lvl8pPr marL="3200016" indent="0" algn="ctr">
              <a:buNone/>
              <a:defRPr/>
            </a:lvl8pPr>
            <a:lvl9pPr marL="3657161"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12384A4-089C-4DB3-B056-FAB9F47A9BAC}" type="datetime1">
              <a:rPr lang="en-US"/>
              <a:pPr>
                <a:defRPr/>
              </a:pPr>
              <a:t>3/25/2014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694F2C7-3B36-403F-B2BE-7BC13AE844A9}" type="slidenum">
              <a:rPr lang="en-GB"/>
              <a:pPr/>
              <a:t>‹#›</a:t>
            </a:fld>
            <a:endParaRPr lang="en-GB"/>
          </a:p>
        </p:txBody>
      </p:sp>
    </p:spTree>
    <p:extLst>
      <p:ext uri="{BB962C8B-B14F-4D97-AF65-F5344CB8AC3E}">
        <p14:creationId xmlns:p14="http://schemas.microsoft.com/office/powerpoint/2010/main" val="47147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fld id="{0132FFE6-1904-4C8F-9EE4-8093916A7887}" type="datetime1">
              <a:rPr lang="en-US"/>
              <a:pPr>
                <a:defRPr/>
              </a:pPr>
              <a:t>3/25/2014</a:t>
            </a:fld>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solidFill>
                  <a:srgbClr val="7030A0"/>
                </a:solidFill>
              </a:defRPr>
            </a:lvl1pPr>
          </a:lstStyle>
          <a:p>
            <a:fld id="{AE585577-B2B5-447E-8431-264AC96D3EE3}" type="slidenum">
              <a:rPr lang="en-GB"/>
              <a:pPr/>
              <a:t>‹#›</a:t>
            </a:fld>
            <a:endParaRPr lang="en-GB"/>
          </a:p>
        </p:txBody>
      </p:sp>
    </p:spTree>
    <p:extLst>
      <p:ext uri="{BB962C8B-B14F-4D97-AF65-F5344CB8AC3E}">
        <p14:creationId xmlns:p14="http://schemas.microsoft.com/office/powerpoint/2010/main" val="50596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6" indent="0">
              <a:buNone/>
              <a:defRPr sz="1400"/>
            </a:lvl6pPr>
            <a:lvl7pPr marL="2742871" indent="0">
              <a:buNone/>
              <a:defRPr sz="1400"/>
            </a:lvl7pPr>
            <a:lvl8pPr marL="3200016" indent="0">
              <a:buNone/>
              <a:defRPr sz="1400"/>
            </a:lvl8pPr>
            <a:lvl9pPr marL="365716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C680D4-C9D2-4E61-91DE-3608D5F08B1E}" type="datetime1">
              <a:rPr lang="en-US"/>
              <a:pPr>
                <a:defRPr/>
              </a:pPr>
              <a:t>3/25/2014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B758D3D-7F0F-44E6-B93C-CA452CAF821B}" type="slidenum">
              <a:rPr lang="en-GB"/>
              <a:pPr/>
              <a:t>‹#›</a:t>
            </a:fld>
            <a:endParaRPr lang="en-GB"/>
          </a:p>
        </p:txBody>
      </p:sp>
    </p:spTree>
    <p:extLst>
      <p:ext uri="{BB962C8B-B14F-4D97-AF65-F5344CB8AC3E}">
        <p14:creationId xmlns:p14="http://schemas.microsoft.com/office/powerpoint/2010/main" val="283742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BD9A1DD-F352-4994-9DDD-95EF1A8A9ECB}" type="datetime1">
              <a:rPr lang="en-US"/>
              <a:pPr>
                <a:defRPr/>
              </a:pPr>
              <a:t>3/25/2014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D896203-7E2A-4DB3-8570-1CFFBF1522B6}" type="slidenum">
              <a:rPr lang="en-GB"/>
              <a:pPr/>
              <a:t>‹#›</a:t>
            </a:fld>
            <a:endParaRPr lang="en-GB"/>
          </a:p>
        </p:txBody>
      </p:sp>
    </p:spTree>
    <p:extLst>
      <p:ext uri="{BB962C8B-B14F-4D97-AF65-F5344CB8AC3E}">
        <p14:creationId xmlns:p14="http://schemas.microsoft.com/office/powerpoint/2010/main" val="308974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FF7CB39-69A9-4D32-AD50-4ECDC0D51443}" type="datetime1">
              <a:rPr lang="en-US"/>
              <a:pPr>
                <a:defRPr/>
              </a:pPr>
              <a:t>3/25/2014</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88537110-0C4E-4128-8EE5-35DE18ADA7A8}" type="slidenum">
              <a:rPr lang="en-GB"/>
              <a:pPr/>
              <a:t>‹#›</a:t>
            </a:fld>
            <a:endParaRPr lang="en-GB"/>
          </a:p>
        </p:txBody>
      </p:sp>
    </p:spTree>
    <p:extLst>
      <p:ext uri="{BB962C8B-B14F-4D97-AF65-F5344CB8AC3E}">
        <p14:creationId xmlns:p14="http://schemas.microsoft.com/office/powerpoint/2010/main" val="213309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14026D7-2559-46BE-9947-691975D07B5A}" type="datetime1">
              <a:rPr lang="en-US"/>
              <a:pPr>
                <a:defRPr/>
              </a:pPr>
              <a:t>3/25/2014</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148F0898-FB8E-4123-8AD0-72A9A7C21427}" type="slidenum">
              <a:rPr lang="en-GB"/>
              <a:pPr/>
              <a:t>‹#›</a:t>
            </a:fld>
            <a:endParaRPr lang="en-GB"/>
          </a:p>
        </p:txBody>
      </p:sp>
    </p:spTree>
    <p:extLst>
      <p:ext uri="{BB962C8B-B14F-4D97-AF65-F5344CB8AC3E}">
        <p14:creationId xmlns:p14="http://schemas.microsoft.com/office/powerpoint/2010/main" val="384929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910584-4098-42EA-B160-CCCED860349E}" type="datetime1">
              <a:rPr lang="en-US"/>
              <a:pPr>
                <a:defRPr/>
              </a:pPr>
              <a:t>3/25/2014</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EA287155-0BAE-409B-8AD2-FCF8A7030456}" type="slidenum">
              <a:rPr lang="en-GB"/>
              <a:pPr/>
              <a:t>‹#›</a:t>
            </a:fld>
            <a:endParaRPr lang="en-GB"/>
          </a:p>
        </p:txBody>
      </p:sp>
    </p:spTree>
    <p:extLst>
      <p:ext uri="{BB962C8B-B14F-4D97-AF65-F5344CB8AC3E}">
        <p14:creationId xmlns:p14="http://schemas.microsoft.com/office/powerpoint/2010/main" val="104685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7109AA-39AE-4BDE-9A60-035DB0B02237}" type="datetime1">
              <a:rPr lang="en-US"/>
              <a:pPr>
                <a:defRPr/>
              </a:pPr>
              <a:t>3/25/2014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E0317BC-49B6-452D-98BF-ADAD11C7E9CF}" type="slidenum">
              <a:rPr lang="en-GB"/>
              <a:pPr/>
              <a:t>‹#›</a:t>
            </a:fld>
            <a:endParaRPr lang="en-GB"/>
          </a:p>
        </p:txBody>
      </p:sp>
    </p:spTree>
    <p:extLst>
      <p:ext uri="{BB962C8B-B14F-4D97-AF65-F5344CB8AC3E}">
        <p14:creationId xmlns:p14="http://schemas.microsoft.com/office/powerpoint/2010/main" val="199056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0BBEE4-7486-4A19-A1BA-053C54BB2D60}" type="datetime1">
              <a:rPr lang="en-US"/>
              <a:pPr>
                <a:defRPr/>
              </a:pPr>
              <a:t>3/25/2014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3392C44-AD0A-4B5B-82E5-7F14E8AEBC63}" type="slidenum">
              <a:rPr lang="en-GB"/>
              <a:pPr/>
              <a:t>‹#›</a:t>
            </a:fld>
            <a:endParaRPr lang="en-GB"/>
          </a:p>
        </p:txBody>
      </p:sp>
    </p:spTree>
    <p:extLst>
      <p:ext uri="{BB962C8B-B14F-4D97-AF65-F5344CB8AC3E}">
        <p14:creationId xmlns:p14="http://schemas.microsoft.com/office/powerpoint/2010/main" val="417853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icture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8313" y="765175"/>
            <a:ext cx="69834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400">
                <a:solidFill>
                  <a:srgbClr val="000000"/>
                </a:solidFill>
                <a:latin typeface="Arial" charset="0"/>
                <a:cs typeface="+mn-cs"/>
              </a:defRPr>
            </a:lvl1pPr>
          </a:lstStyle>
          <a:p>
            <a:pPr>
              <a:defRPr/>
            </a:pPr>
            <a:fld id="{5B599093-6C41-4C84-B591-E966FF3AC609}" type="datetime1">
              <a:rPr lang="en-US"/>
              <a:pPr>
                <a:defRPr/>
              </a:pPr>
              <a:t>3/25/2014</a:t>
            </a:fld>
            <a:endParaRPr lang="en-GB"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400">
                <a:solidFill>
                  <a:srgbClr val="000000"/>
                </a:solidFill>
              </a:defRPr>
            </a:lvl1pPr>
          </a:lstStyle>
          <a:p>
            <a:fld id="{5C4D6C1D-75BE-421B-A570-C296B2615D8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Lst>
  <p:hf sldNum="0" hdr="0" ftr="0" dt="0"/>
  <p:txStyles>
    <p:titleStyle>
      <a:lvl1pPr algn="l" rtl="0" eaLnBrk="0" fontAlgn="base" hangingPunct="0">
        <a:spcBef>
          <a:spcPct val="0"/>
        </a:spcBef>
        <a:spcAft>
          <a:spcPct val="0"/>
        </a:spcAft>
        <a:defRPr sz="2400">
          <a:solidFill>
            <a:srgbClr val="800000"/>
          </a:solidFill>
          <a:latin typeface="Arial Unicode MS" pitchFamily="34" charset="-128"/>
          <a:ea typeface="+mj-ea"/>
          <a:cs typeface="+mj-cs"/>
        </a:defRPr>
      </a:lvl1pPr>
      <a:lvl2pPr algn="l" rtl="0" eaLnBrk="0" fontAlgn="base" hangingPunct="0">
        <a:spcBef>
          <a:spcPct val="0"/>
        </a:spcBef>
        <a:spcAft>
          <a:spcPct val="0"/>
        </a:spcAft>
        <a:defRPr sz="2400">
          <a:solidFill>
            <a:srgbClr val="800000"/>
          </a:solidFill>
          <a:latin typeface="Arial Unicode MS" pitchFamily="34" charset="-128"/>
        </a:defRPr>
      </a:lvl2pPr>
      <a:lvl3pPr algn="l" rtl="0" eaLnBrk="0" fontAlgn="base" hangingPunct="0">
        <a:spcBef>
          <a:spcPct val="0"/>
        </a:spcBef>
        <a:spcAft>
          <a:spcPct val="0"/>
        </a:spcAft>
        <a:defRPr sz="2400">
          <a:solidFill>
            <a:srgbClr val="800000"/>
          </a:solidFill>
          <a:latin typeface="Arial Unicode MS" pitchFamily="34" charset="-128"/>
        </a:defRPr>
      </a:lvl3pPr>
      <a:lvl4pPr algn="l" rtl="0" eaLnBrk="0" fontAlgn="base" hangingPunct="0">
        <a:spcBef>
          <a:spcPct val="0"/>
        </a:spcBef>
        <a:spcAft>
          <a:spcPct val="0"/>
        </a:spcAft>
        <a:defRPr sz="2400">
          <a:solidFill>
            <a:srgbClr val="800000"/>
          </a:solidFill>
          <a:latin typeface="Arial Unicode MS" pitchFamily="34" charset="-128"/>
        </a:defRPr>
      </a:lvl4pPr>
      <a:lvl5pPr algn="l" rtl="0" eaLnBrk="0" fontAlgn="base" hangingPunct="0">
        <a:spcBef>
          <a:spcPct val="0"/>
        </a:spcBef>
        <a:spcAft>
          <a:spcPct val="0"/>
        </a:spcAft>
        <a:defRPr sz="2400">
          <a:solidFill>
            <a:srgbClr val="800000"/>
          </a:solidFill>
          <a:latin typeface="Arial Unicode MS" pitchFamily="34" charset="-128"/>
        </a:defRPr>
      </a:lvl5pPr>
      <a:lvl6pPr marL="457145" algn="l" rtl="0" fontAlgn="base">
        <a:spcBef>
          <a:spcPct val="0"/>
        </a:spcBef>
        <a:spcAft>
          <a:spcPct val="0"/>
        </a:spcAft>
        <a:defRPr sz="2400">
          <a:solidFill>
            <a:srgbClr val="800000"/>
          </a:solidFill>
          <a:latin typeface="Verdana" pitchFamily="34" charset="0"/>
        </a:defRPr>
      </a:lvl6pPr>
      <a:lvl7pPr marL="914290" algn="l" rtl="0" fontAlgn="base">
        <a:spcBef>
          <a:spcPct val="0"/>
        </a:spcBef>
        <a:spcAft>
          <a:spcPct val="0"/>
        </a:spcAft>
        <a:defRPr sz="2400">
          <a:solidFill>
            <a:srgbClr val="800000"/>
          </a:solidFill>
          <a:latin typeface="Verdana" pitchFamily="34" charset="0"/>
        </a:defRPr>
      </a:lvl7pPr>
      <a:lvl8pPr marL="1371435" algn="l" rtl="0" fontAlgn="base">
        <a:spcBef>
          <a:spcPct val="0"/>
        </a:spcBef>
        <a:spcAft>
          <a:spcPct val="0"/>
        </a:spcAft>
        <a:defRPr sz="2400">
          <a:solidFill>
            <a:srgbClr val="800000"/>
          </a:solidFill>
          <a:latin typeface="Verdana" pitchFamily="34" charset="0"/>
        </a:defRPr>
      </a:lvl8pPr>
      <a:lvl9pPr marL="1828581" algn="l" rtl="0" fontAlgn="base">
        <a:spcBef>
          <a:spcPct val="0"/>
        </a:spcBef>
        <a:spcAft>
          <a:spcPct val="0"/>
        </a:spcAft>
        <a:defRPr sz="2400">
          <a:solidFill>
            <a:srgbClr val="800000"/>
          </a:solidFill>
          <a:latin typeface="Verdana" pitchFamily="34" charset="0"/>
        </a:defRPr>
      </a:lvl9pPr>
    </p:titleStyle>
    <p:bodyStyle>
      <a:lvl1pPr marL="341313" indent="-341313" algn="l" rtl="0" eaLnBrk="0" fontAlgn="base" hangingPunct="0">
        <a:spcBef>
          <a:spcPct val="20000"/>
        </a:spcBef>
        <a:spcAft>
          <a:spcPct val="0"/>
        </a:spcAft>
        <a:buChar char="•"/>
        <a:defRPr sz="2000">
          <a:solidFill>
            <a:srgbClr val="800000"/>
          </a:solidFill>
          <a:latin typeface="Arial Unicode MS" pitchFamily="34" charset="-128"/>
          <a:ea typeface="+mn-ea"/>
          <a:cs typeface="+mn-cs"/>
        </a:defRPr>
      </a:lvl1pPr>
      <a:lvl2pPr marL="741363" indent="-284163" algn="l" rtl="0" eaLnBrk="0" fontAlgn="base" hangingPunct="0">
        <a:spcBef>
          <a:spcPct val="20000"/>
        </a:spcBef>
        <a:spcAft>
          <a:spcPct val="0"/>
        </a:spcAft>
        <a:buChar char="–"/>
        <a:defRPr sz="2000">
          <a:solidFill>
            <a:srgbClr val="800000"/>
          </a:solidFill>
          <a:latin typeface="Arial Unicode MS" pitchFamily="34" charset="-128"/>
        </a:defRPr>
      </a:lvl2pPr>
      <a:lvl3pPr marL="1141413" indent="-227013" algn="l" rtl="0" eaLnBrk="0" fontAlgn="base" hangingPunct="0">
        <a:spcBef>
          <a:spcPct val="20000"/>
        </a:spcBef>
        <a:spcAft>
          <a:spcPct val="0"/>
        </a:spcAft>
        <a:buChar char="•"/>
        <a:defRPr sz="2000">
          <a:solidFill>
            <a:srgbClr val="800000"/>
          </a:solidFill>
          <a:latin typeface="Arial Unicode MS" pitchFamily="34" charset="-128"/>
        </a:defRPr>
      </a:lvl3pPr>
      <a:lvl4pPr marL="1598613" indent="-227013" algn="l" rtl="0" eaLnBrk="0" fontAlgn="base" hangingPunct="0">
        <a:spcBef>
          <a:spcPct val="20000"/>
        </a:spcBef>
        <a:spcAft>
          <a:spcPct val="0"/>
        </a:spcAft>
        <a:buChar char="–"/>
        <a:defRPr sz="2000">
          <a:solidFill>
            <a:srgbClr val="800000"/>
          </a:solidFill>
          <a:latin typeface="Arial Unicode MS" pitchFamily="34" charset="-128"/>
        </a:defRPr>
      </a:lvl4pPr>
      <a:lvl5pPr marL="2055813" indent="-227013" algn="l" rtl="0" eaLnBrk="0" fontAlgn="base" hangingPunct="0">
        <a:spcBef>
          <a:spcPct val="20000"/>
        </a:spcBef>
        <a:spcAft>
          <a:spcPct val="0"/>
        </a:spcAft>
        <a:buChar char="»"/>
        <a:defRPr sz="2000">
          <a:solidFill>
            <a:srgbClr val="800000"/>
          </a:solidFill>
          <a:latin typeface="Arial Unicode MS" pitchFamily="34" charset="-128"/>
        </a:defRPr>
      </a:lvl5pPr>
      <a:lvl6pPr marL="2514298" indent="-228573" algn="l" rtl="0" fontAlgn="base">
        <a:spcBef>
          <a:spcPct val="20000"/>
        </a:spcBef>
        <a:spcAft>
          <a:spcPct val="0"/>
        </a:spcAft>
        <a:buChar char="»"/>
        <a:defRPr sz="2000">
          <a:solidFill>
            <a:srgbClr val="800000"/>
          </a:solidFill>
          <a:latin typeface="+mn-lt"/>
        </a:defRPr>
      </a:lvl6pPr>
      <a:lvl7pPr marL="2971443" indent="-228573" algn="l" rtl="0" fontAlgn="base">
        <a:spcBef>
          <a:spcPct val="20000"/>
        </a:spcBef>
        <a:spcAft>
          <a:spcPct val="0"/>
        </a:spcAft>
        <a:buChar char="»"/>
        <a:defRPr sz="2000">
          <a:solidFill>
            <a:srgbClr val="800000"/>
          </a:solidFill>
          <a:latin typeface="+mn-lt"/>
        </a:defRPr>
      </a:lvl7pPr>
      <a:lvl8pPr marL="3428589" indent="-228573" algn="l" rtl="0" fontAlgn="base">
        <a:spcBef>
          <a:spcPct val="20000"/>
        </a:spcBef>
        <a:spcAft>
          <a:spcPct val="0"/>
        </a:spcAft>
        <a:buChar char="»"/>
        <a:defRPr sz="2000">
          <a:solidFill>
            <a:srgbClr val="800000"/>
          </a:solidFill>
          <a:latin typeface="+mn-lt"/>
        </a:defRPr>
      </a:lvl8pPr>
      <a:lvl9pPr marL="3885734" indent="-228573"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68313" y="3284538"/>
            <a:ext cx="7772400" cy="866775"/>
          </a:xfrm>
        </p:spPr>
        <p:txBody>
          <a:bodyPr/>
          <a:lstStyle/>
          <a:p>
            <a:r>
              <a:rPr lang="en-GB" altLang="en-US" smtClean="0"/>
              <a:t>Earth Observation in Natural England</a:t>
            </a:r>
          </a:p>
        </p:txBody>
      </p:sp>
      <p:sp>
        <p:nvSpPr>
          <p:cNvPr id="4099" name="Subtitle 2"/>
          <p:cNvSpPr>
            <a:spLocks noGrp="1"/>
          </p:cNvSpPr>
          <p:nvPr>
            <p:ph type="subTitle" idx="1"/>
          </p:nvPr>
        </p:nvSpPr>
        <p:spPr/>
        <p:txBody>
          <a:bodyPr/>
          <a:lstStyle/>
          <a:p>
            <a:r>
              <a:rPr lang="en-US" altLang="en-US" smtClean="0"/>
              <a:t>A brief history and review</a:t>
            </a:r>
          </a:p>
          <a:p>
            <a:r>
              <a:rPr lang="en-US" altLang="en-US" smtClean="0"/>
              <a:t>David Askew – Science Unit Manager</a:t>
            </a:r>
          </a:p>
          <a:p>
            <a:endParaRPr lang="en-GB"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260350"/>
            <a:ext cx="6983412" cy="706438"/>
          </a:xfrm>
        </p:spPr>
        <p:txBody>
          <a:bodyPr/>
          <a:lstStyle/>
          <a:p>
            <a:r>
              <a:rPr lang="en-GB" altLang="en-US" smtClean="0"/>
              <a:t>Whats next ?</a:t>
            </a:r>
          </a:p>
        </p:txBody>
      </p:sp>
      <p:sp>
        <p:nvSpPr>
          <p:cNvPr id="13316" name="TextBox 4"/>
          <p:cNvSpPr txBox="1">
            <a:spLocks noChangeArrowheads="1"/>
          </p:cNvSpPr>
          <p:nvPr/>
        </p:nvSpPr>
        <p:spPr bwMode="auto">
          <a:xfrm>
            <a:off x="468313" y="6021388"/>
            <a:ext cx="755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Habitats – extent and condition</a:t>
            </a:r>
          </a:p>
        </p:txBody>
      </p:sp>
      <p:pic>
        <p:nvPicPr>
          <p:cNvPr id="3" name="Picture 2"/>
          <p:cNvPicPr>
            <a:picLocks noChangeAspect="1"/>
          </p:cNvPicPr>
          <p:nvPr/>
        </p:nvPicPr>
        <p:blipFill>
          <a:blip r:embed="rId2"/>
          <a:stretch>
            <a:fillRect/>
          </a:stretch>
        </p:blipFill>
        <p:spPr>
          <a:xfrm>
            <a:off x="539552" y="970944"/>
            <a:ext cx="7099346" cy="50210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Environment Systems, 2011. Making Earth Observation Work for UK Biodiversity Conservation – Phase 1. Final report for Defra and JNCC.</a:t>
            </a:r>
            <a:br>
              <a:rPr lang="en-GB" altLang="en-US" smtClean="0"/>
            </a:br>
            <a:endParaRPr lang="en-GB" altLang="en-US" smtClean="0"/>
          </a:p>
        </p:txBody>
      </p:sp>
      <p:pic>
        <p:nvPicPr>
          <p:cNvPr id="2" name="Picture 1"/>
          <p:cNvPicPr>
            <a:picLocks noChangeAspect="1"/>
          </p:cNvPicPr>
          <p:nvPr/>
        </p:nvPicPr>
        <p:blipFill>
          <a:blip r:embed="rId2"/>
          <a:stretch>
            <a:fillRect/>
          </a:stretch>
        </p:blipFill>
        <p:spPr>
          <a:xfrm>
            <a:off x="827584" y="1772816"/>
            <a:ext cx="7191375" cy="49720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1556792"/>
            <a:ext cx="7704856" cy="47753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Its been done in Wales .....</a:t>
            </a:r>
          </a:p>
        </p:txBody>
      </p:sp>
      <p:pic>
        <p:nvPicPr>
          <p:cNvPr id="2" name="Picture 1"/>
          <p:cNvPicPr>
            <a:picLocks noChangeAspect="1"/>
          </p:cNvPicPr>
          <p:nvPr/>
        </p:nvPicPr>
        <p:blipFill>
          <a:blip r:embed="rId2"/>
          <a:stretch>
            <a:fillRect/>
          </a:stretch>
        </p:blipFill>
        <p:spPr>
          <a:xfrm>
            <a:off x="611560" y="1436462"/>
            <a:ext cx="3714750" cy="5029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Can we map vegetation communities ?</a:t>
            </a:r>
          </a:p>
        </p:txBody>
      </p:sp>
      <p:sp>
        <p:nvSpPr>
          <p:cNvPr id="17412" name="Rectangle 4"/>
          <p:cNvSpPr>
            <a:spLocks noChangeArrowheads="1"/>
          </p:cNvSpPr>
          <p:nvPr/>
        </p:nvSpPr>
        <p:spPr bwMode="auto">
          <a:xfrm>
            <a:off x="0" y="5732463"/>
            <a:ext cx="8893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a:spcBef>
                <a:spcPct val="0"/>
              </a:spcBef>
              <a:buFontTx/>
              <a:buNone/>
            </a:pPr>
            <a:r>
              <a:rPr lang="en-GB" altLang="en-US" sz="1600">
                <a:solidFill>
                  <a:srgbClr val="000000"/>
                </a:solidFill>
                <a:latin typeface="Arial" panose="020B0604020202020204" pitchFamily="34" charset="0"/>
              </a:rPr>
              <a:t>Bradter, U., Thom, T.J., Altringham, J.D., Kunin, W.E., Benton, T.G., 2011. Prediction of National Vegetation Classification communities in the British uplands using environmental data at multiple spatial scales, aerial images and the classifier random forest. Journal of Applied Ecology 2011, 48, 1057-1065.</a:t>
            </a:r>
            <a:endParaRPr lang="en-GB" altLang="en-US" sz="1600">
              <a:solidFill>
                <a:schemeClr val="tx1"/>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626269" y="1340768"/>
            <a:ext cx="6667500" cy="4286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850" y="260350"/>
            <a:ext cx="6983413" cy="706438"/>
          </a:xfrm>
        </p:spPr>
        <p:txBody>
          <a:bodyPr/>
          <a:lstStyle/>
          <a:p>
            <a:r>
              <a:rPr lang="en-GB" altLang="en-US" smtClean="0"/>
              <a:t>Condition of protected sites (SSSI’s) – key government target</a:t>
            </a:r>
          </a:p>
        </p:txBody>
      </p:sp>
      <p:sp>
        <p:nvSpPr>
          <p:cNvPr id="18436" name="TextBox 5"/>
          <p:cNvSpPr txBox="1">
            <a:spLocks noChangeArrowheads="1"/>
          </p:cNvSpPr>
          <p:nvPr/>
        </p:nvSpPr>
        <p:spPr bwMode="auto">
          <a:xfrm>
            <a:off x="323850" y="1196975"/>
            <a:ext cx="691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Extract from Arkle Meadows SSSI ‘Favourable condition table’ ......</a:t>
            </a:r>
          </a:p>
        </p:txBody>
      </p:sp>
      <p:sp>
        <p:nvSpPr>
          <p:cNvPr id="7" name="TextBox 6"/>
          <p:cNvSpPr txBox="1"/>
          <p:nvPr/>
        </p:nvSpPr>
        <p:spPr>
          <a:xfrm>
            <a:off x="323850" y="5732463"/>
            <a:ext cx="8424863" cy="369887"/>
          </a:xfrm>
          <a:prstGeom prst="rect">
            <a:avLst/>
          </a:prstGeom>
          <a:noFill/>
        </p:spPr>
        <p:txBody>
          <a:bodyPr>
            <a:spAutoFit/>
          </a:bodyPr>
          <a:lstStyle/>
          <a:p>
            <a:pPr>
              <a:defRPr/>
            </a:pPr>
            <a:r>
              <a:rPr lang="en-GB" dirty="0">
                <a:solidFill>
                  <a:schemeClr val="accent2">
                    <a:lumMod val="75000"/>
                  </a:schemeClr>
                </a:solidFill>
                <a:latin typeface="Arial" charset="0"/>
                <a:cs typeface="Arial" charset="0"/>
              </a:rPr>
              <a:t>Grass/herb ratio or NDVI value ?</a:t>
            </a:r>
          </a:p>
        </p:txBody>
      </p:sp>
      <p:pic>
        <p:nvPicPr>
          <p:cNvPr id="2" name="Picture 1"/>
          <p:cNvPicPr>
            <a:picLocks noChangeAspect="1"/>
          </p:cNvPicPr>
          <p:nvPr/>
        </p:nvPicPr>
        <p:blipFill>
          <a:blip r:embed="rId2"/>
          <a:stretch>
            <a:fillRect/>
          </a:stretch>
        </p:blipFill>
        <p:spPr>
          <a:xfrm>
            <a:off x="251520" y="1797050"/>
            <a:ext cx="8632452" cy="37486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3850" y="260350"/>
            <a:ext cx="6983413" cy="706438"/>
          </a:xfrm>
        </p:spPr>
        <p:txBody>
          <a:bodyPr/>
          <a:lstStyle/>
          <a:p>
            <a:r>
              <a:rPr lang="en-GB" altLang="en-US" smtClean="0"/>
              <a:t>The current biggest area of interest ........</a:t>
            </a:r>
          </a:p>
        </p:txBody>
      </p:sp>
      <p:pic>
        <p:nvPicPr>
          <p:cNvPr id="2" name="Picture 1"/>
          <p:cNvPicPr>
            <a:picLocks noChangeAspect="1"/>
          </p:cNvPicPr>
          <p:nvPr/>
        </p:nvPicPr>
        <p:blipFill>
          <a:blip r:embed="rId2"/>
          <a:stretch>
            <a:fillRect/>
          </a:stretch>
        </p:blipFill>
        <p:spPr>
          <a:xfrm>
            <a:off x="539552" y="1052736"/>
            <a:ext cx="3936057" cy="2949861"/>
          </a:xfrm>
          <a:prstGeom prst="rect">
            <a:avLst/>
          </a:prstGeom>
        </p:spPr>
      </p:pic>
      <p:pic>
        <p:nvPicPr>
          <p:cNvPr id="3" name="Picture 2"/>
          <p:cNvPicPr>
            <a:picLocks noChangeAspect="1"/>
          </p:cNvPicPr>
          <p:nvPr/>
        </p:nvPicPr>
        <p:blipFill>
          <a:blip r:embed="rId3"/>
          <a:stretch>
            <a:fillRect/>
          </a:stretch>
        </p:blipFill>
        <p:spPr>
          <a:xfrm>
            <a:off x="4788024" y="3212976"/>
            <a:ext cx="3244602" cy="28327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260350"/>
            <a:ext cx="6983412" cy="706438"/>
          </a:xfrm>
        </p:spPr>
        <p:txBody>
          <a:bodyPr/>
          <a:lstStyle/>
          <a:p>
            <a:r>
              <a:rPr lang="en-GB" altLang="en-US" smtClean="0"/>
              <a:t>Yorkshire Peat partnership – mapping eroding peat bog to target restoration </a:t>
            </a:r>
          </a:p>
        </p:txBody>
      </p:sp>
      <p:pic>
        <p:nvPicPr>
          <p:cNvPr id="2" name="Picture 1"/>
          <p:cNvPicPr>
            <a:picLocks noChangeAspect="1"/>
          </p:cNvPicPr>
          <p:nvPr/>
        </p:nvPicPr>
        <p:blipFill>
          <a:blip r:embed="rId2"/>
          <a:stretch>
            <a:fillRect/>
          </a:stretch>
        </p:blipFill>
        <p:spPr>
          <a:xfrm>
            <a:off x="467544" y="1628800"/>
            <a:ext cx="8045202" cy="498983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Wildlife surveys ......</a:t>
            </a:r>
          </a:p>
        </p:txBody>
      </p:sp>
      <p:sp>
        <p:nvSpPr>
          <p:cNvPr id="21509" name="TextBox 5"/>
          <p:cNvSpPr txBox="1">
            <a:spLocks noChangeArrowheads="1"/>
          </p:cNvSpPr>
          <p:nvPr/>
        </p:nvSpPr>
        <p:spPr bwMode="auto">
          <a:xfrm>
            <a:off x="669131" y="5856287"/>
            <a:ext cx="6119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dirty="0">
                <a:solidFill>
                  <a:schemeClr val="tx1"/>
                </a:solidFill>
                <a:latin typeface="Arial" panose="020B0604020202020204" pitchFamily="34" charset="0"/>
              </a:rPr>
              <a:t>Common Gull counts – University of Rostock</a:t>
            </a:r>
          </a:p>
        </p:txBody>
      </p:sp>
      <p:pic>
        <p:nvPicPr>
          <p:cNvPr id="2" name="Picture 1"/>
          <p:cNvPicPr>
            <a:picLocks noChangeAspect="1"/>
          </p:cNvPicPr>
          <p:nvPr/>
        </p:nvPicPr>
        <p:blipFill>
          <a:blip r:embed="rId2"/>
          <a:stretch>
            <a:fillRect/>
          </a:stretch>
        </p:blipFill>
        <p:spPr>
          <a:xfrm>
            <a:off x="468313" y="1620837"/>
            <a:ext cx="7743825" cy="40862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3850" y="260350"/>
            <a:ext cx="6983413" cy="706438"/>
          </a:xfrm>
        </p:spPr>
        <p:txBody>
          <a:bodyPr/>
          <a:lstStyle/>
          <a:p>
            <a:r>
              <a:rPr lang="en-GB" altLang="en-US" smtClean="0"/>
              <a:t>Mapping the plateau foreshore at Undercliffe NNR – with Plymouth coastal observatory</a:t>
            </a:r>
          </a:p>
        </p:txBody>
      </p:sp>
      <p:pic>
        <p:nvPicPr>
          <p:cNvPr id="2" name="Picture 1"/>
          <p:cNvPicPr>
            <a:picLocks noChangeAspect="1"/>
          </p:cNvPicPr>
          <p:nvPr/>
        </p:nvPicPr>
        <p:blipFill>
          <a:blip r:embed="rId2"/>
          <a:stretch>
            <a:fillRect/>
          </a:stretch>
        </p:blipFill>
        <p:spPr>
          <a:xfrm>
            <a:off x="179512" y="1628800"/>
            <a:ext cx="8705850" cy="502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Remember this ?</a:t>
            </a:r>
          </a:p>
        </p:txBody>
      </p:sp>
      <p:pic>
        <p:nvPicPr>
          <p:cNvPr id="3" name="Picture 2"/>
          <p:cNvPicPr>
            <a:picLocks noChangeAspect="1"/>
          </p:cNvPicPr>
          <p:nvPr/>
        </p:nvPicPr>
        <p:blipFill>
          <a:blip r:embed="rId2"/>
          <a:stretch>
            <a:fillRect/>
          </a:stretch>
        </p:blipFill>
        <p:spPr>
          <a:xfrm>
            <a:off x="827584" y="1628800"/>
            <a:ext cx="7505700" cy="47910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909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Rotational burning in the North Yorkshire Moors</a:t>
            </a:r>
          </a:p>
        </p:txBody>
      </p:sp>
      <p:pic>
        <p:nvPicPr>
          <p:cNvPr id="3" name="Picture 2"/>
          <p:cNvPicPr>
            <a:picLocks noChangeAspect="1"/>
          </p:cNvPicPr>
          <p:nvPr/>
        </p:nvPicPr>
        <p:blipFill>
          <a:blip r:embed="rId2"/>
          <a:stretch>
            <a:fillRect/>
          </a:stretch>
        </p:blipFill>
        <p:spPr>
          <a:xfrm>
            <a:off x="827584" y="1556792"/>
            <a:ext cx="7267575" cy="4972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Trying to extract more – first forays into using satellite imagery</a:t>
            </a:r>
          </a:p>
        </p:txBody>
      </p:sp>
      <p:sp>
        <p:nvSpPr>
          <p:cNvPr id="7172" name="TextBox 4"/>
          <p:cNvSpPr txBox="1">
            <a:spLocks noChangeArrowheads="1"/>
          </p:cNvSpPr>
          <p:nvPr/>
        </p:nvSpPr>
        <p:spPr bwMode="auto">
          <a:xfrm>
            <a:off x="7019925" y="2133600"/>
            <a:ext cx="1800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Nitrogen response scores for haymeadows  - mapping conservation value in upper Teesdale</a:t>
            </a:r>
          </a:p>
        </p:txBody>
      </p:sp>
      <p:pic>
        <p:nvPicPr>
          <p:cNvPr id="2" name="Picture 1"/>
          <p:cNvPicPr>
            <a:picLocks noChangeAspect="1"/>
          </p:cNvPicPr>
          <p:nvPr/>
        </p:nvPicPr>
        <p:blipFill>
          <a:blip r:embed="rId2"/>
          <a:stretch>
            <a:fillRect/>
          </a:stretch>
        </p:blipFill>
        <p:spPr>
          <a:xfrm>
            <a:off x="400050" y="1700808"/>
            <a:ext cx="6619875" cy="45910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Coastal sites – dynamic environment and poor access</a:t>
            </a:r>
          </a:p>
        </p:txBody>
      </p:sp>
      <p:sp>
        <p:nvSpPr>
          <p:cNvPr id="8196" name="TextBox 4"/>
          <p:cNvSpPr txBox="1">
            <a:spLocks noChangeArrowheads="1"/>
          </p:cNvSpPr>
          <p:nvPr/>
        </p:nvSpPr>
        <p:spPr bwMode="auto">
          <a:xfrm>
            <a:off x="468313" y="5876925"/>
            <a:ext cx="792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CASI image, Tollesbury Essex – collaboration with Geomatics,EA </a:t>
            </a:r>
          </a:p>
        </p:txBody>
      </p:sp>
      <p:pic>
        <p:nvPicPr>
          <p:cNvPr id="2" name="Picture 1"/>
          <p:cNvPicPr>
            <a:picLocks noChangeAspect="1"/>
          </p:cNvPicPr>
          <p:nvPr/>
        </p:nvPicPr>
        <p:blipFill>
          <a:blip r:embed="rId2"/>
          <a:stretch>
            <a:fillRect/>
          </a:stretch>
        </p:blipFill>
        <p:spPr>
          <a:xfrm>
            <a:off x="611560" y="1496638"/>
            <a:ext cx="7058025" cy="42291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850" y="333375"/>
            <a:ext cx="6983413" cy="706438"/>
          </a:xfrm>
        </p:spPr>
        <p:txBody>
          <a:bodyPr/>
          <a:lstStyle/>
          <a:p>
            <a:r>
              <a:rPr lang="en-GB" altLang="en-US" smtClean="0"/>
              <a:t>Where are we now ? </a:t>
            </a:r>
          </a:p>
        </p:txBody>
      </p:sp>
      <p:sp>
        <p:nvSpPr>
          <p:cNvPr id="9220" name="TextBox 4"/>
          <p:cNvSpPr txBox="1">
            <a:spLocks noChangeArrowheads="1"/>
          </p:cNvSpPr>
          <p:nvPr/>
        </p:nvSpPr>
        <p:spPr bwMode="auto">
          <a:xfrm>
            <a:off x="6875463" y="1844675"/>
            <a:ext cx="19446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CASI image – habitats in the East Pennines – Cotton Grass dominated moor</a:t>
            </a:r>
          </a:p>
          <a:p>
            <a:pPr eaLnBrk="1" hangingPunct="1">
              <a:spcBef>
                <a:spcPct val="0"/>
              </a:spcBef>
              <a:buFontTx/>
              <a:buNone/>
            </a:pPr>
            <a:endParaRPr lang="en-GB" altLang="en-US" sz="1800">
              <a:solidFill>
                <a:schemeClr val="tx1"/>
              </a:solidFill>
              <a:latin typeface="Arial" panose="020B0604020202020204" pitchFamily="34" charset="0"/>
            </a:endParaRPr>
          </a:p>
          <a:p>
            <a:pPr eaLnBrk="1" hangingPunct="1">
              <a:spcBef>
                <a:spcPct val="0"/>
              </a:spcBef>
              <a:buFontTx/>
              <a:buNone/>
            </a:pPr>
            <a:r>
              <a:rPr lang="en-GB" altLang="en-US" sz="1800">
                <a:solidFill>
                  <a:schemeClr val="tx1"/>
                </a:solidFill>
                <a:latin typeface="Arial" panose="020B0604020202020204" pitchFamily="34" charset="0"/>
              </a:rPr>
              <a:t>Continuation of Geomatics collaboration</a:t>
            </a:r>
          </a:p>
        </p:txBody>
      </p:sp>
      <p:pic>
        <p:nvPicPr>
          <p:cNvPr id="2" name="Picture 1"/>
          <p:cNvPicPr>
            <a:picLocks noChangeAspect="1"/>
          </p:cNvPicPr>
          <p:nvPr/>
        </p:nvPicPr>
        <p:blipFill>
          <a:blip r:embed="rId2"/>
          <a:stretch>
            <a:fillRect/>
          </a:stretch>
        </p:blipFill>
        <p:spPr>
          <a:xfrm>
            <a:off x="323850" y="1050937"/>
            <a:ext cx="6607827" cy="511991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0"/>
            <a:ext cx="6983412" cy="706438"/>
          </a:xfrm>
        </p:spPr>
        <p:txBody>
          <a:bodyPr/>
          <a:lstStyle/>
          <a:p>
            <a:r>
              <a:rPr lang="en-GB" altLang="en-US" smtClean="0"/>
              <a:t>Detailed surveys for specific sites</a:t>
            </a:r>
          </a:p>
        </p:txBody>
      </p:sp>
      <p:sp>
        <p:nvSpPr>
          <p:cNvPr id="10244" name="TextBox 4"/>
          <p:cNvSpPr txBox="1">
            <a:spLocks noChangeArrowheads="1"/>
          </p:cNvSpPr>
          <p:nvPr/>
        </p:nvSpPr>
        <p:spPr bwMode="auto">
          <a:xfrm>
            <a:off x="5580063" y="1844675"/>
            <a:ext cx="28797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Topographic data for Hatfield Moors NNR – Lidar data. </a:t>
            </a:r>
          </a:p>
          <a:p>
            <a:pPr eaLnBrk="1" hangingPunct="1">
              <a:spcBef>
                <a:spcPct val="0"/>
              </a:spcBef>
              <a:buFontTx/>
              <a:buNone/>
            </a:pPr>
            <a:endParaRPr lang="en-GB" altLang="en-US" sz="1800">
              <a:solidFill>
                <a:schemeClr val="tx1"/>
              </a:solidFill>
              <a:latin typeface="Arial" panose="020B0604020202020204" pitchFamily="34" charset="0"/>
            </a:endParaRPr>
          </a:p>
          <a:p>
            <a:pPr eaLnBrk="1" hangingPunct="1">
              <a:spcBef>
                <a:spcPct val="0"/>
              </a:spcBef>
              <a:buFontTx/>
              <a:buNone/>
            </a:pPr>
            <a:r>
              <a:rPr lang="en-GB" altLang="en-US" sz="1800">
                <a:solidFill>
                  <a:schemeClr val="tx1"/>
                </a:solidFill>
                <a:latin typeface="Arial" panose="020B0604020202020204" pitchFamily="34" charset="0"/>
              </a:rPr>
              <a:t>Restoring a peat extraction site.</a:t>
            </a:r>
          </a:p>
        </p:txBody>
      </p:sp>
      <p:pic>
        <p:nvPicPr>
          <p:cNvPr id="2" name="Picture 1"/>
          <p:cNvPicPr>
            <a:picLocks noChangeAspect="1"/>
          </p:cNvPicPr>
          <p:nvPr/>
        </p:nvPicPr>
        <p:blipFill>
          <a:blip r:embed="rId2"/>
          <a:stretch>
            <a:fillRect/>
          </a:stretch>
        </p:blipFill>
        <p:spPr>
          <a:xfrm>
            <a:off x="683568" y="548680"/>
            <a:ext cx="4459957" cy="58570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333375"/>
            <a:ext cx="6983412" cy="706438"/>
          </a:xfrm>
        </p:spPr>
        <p:txBody>
          <a:bodyPr/>
          <a:lstStyle/>
          <a:p>
            <a:r>
              <a:rPr lang="en-GB" altLang="en-US" smtClean="0"/>
              <a:t>Using derived products  - LCM2007</a:t>
            </a:r>
          </a:p>
        </p:txBody>
      </p:sp>
      <p:sp>
        <p:nvSpPr>
          <p:cNvPr id="11268" name="TextBox 4"/>
          <p:cNvSpPr txBox="1">
            <a:spLocks noChangeArrowheads="1"/>
          </p:cNvSpPr>
          <p:nvPr/>
        </p:nvSpPr>
        <p:spPr bwMode="auto">
          <a:xfrm>
            <a:off x="5076825" y="2060575"/>
            <a:ext cx="194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rgbClr val="800000"/>
                </a:solidFill>
                <a:latin typeface="Arial Unicode MS" panose="020B0604020202020204" pitchFamily="34" charset="-128"/>
              </a:defRPr>
            </a:lvl1pPr>
            <a:lvl2pPr marL="742950" indent="-285750" eaLnBrk="0" hangingPunct="0">
              <a:spcBef>
                <a:spcPct val="20000"/>
              </a:spcBef>
              <a:buChar char="–"/>
              <a:defRPr sz="2000">
                <a:solidFill>
                  <a:srgbClr val="800000"/>
                </a:solidFill>
                <a:latin typeface="Arial Unicode MS" panose="020B0604020202020204" pitchFamily="34" charset="-128"/>
              </a:defRPr>
            </a:lvl2pPr>
            <a:lvl3pPr marL="1143000" indent="-228600" eaLnBrk="0" hangingPunct="0">
              <a:spcBef>
                <a:spcPct val="20000"/>
              </a:spcBef>
              <a:buChar char="•"/>
              <a:defRPr sz="2000">
                <a:solidFill>
                  <a:srgbClr val="800000"/>
                </a:solidFill>
                <a:latin typeface="Arial Unicode MS" panose="020B0604020202020204" pitchFamily="34" charset="-128"/>
              </a:defRPr>
            </a:lvl3pPr>
            <a:lvl4pPr marL="1600200" indent="-228600" eaLnBrk="0" hangingPunct="0">
              <a:spcBef>
                <a:spcPct val="20000"/>
              </a:spcBef>
              <a:buChar char="–"/>
              <a:defRPr sz="2000">
                <a:solidFill>
                  <a:srgbClr val="800000"/>
                </a:solidFill>
                <a:latin typeface="Arial Unicode MS" panose="020B0604020202020204" pitchFamily="34" charset="-128"/>
              </a:defRPr>
            </a:lvl4pPr>
            <a:lvl5pPr marL="2057400" indent="-228600" eaLnBrk="0" hangingPunct="0">
              <a:spcBef>
                <a:spcPct val="20000"/>
              </a:spcBef>
              <a:buChar char="»"/>
              <a:defRPr sz="2000">
                <a:solidFill>
                  <a:srgbClr val="800000"/>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rgbClr val="800000"/>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rgbClr val="800000"/>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rgbClr val="800000"/>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rgbClr val="800000"/>
                </a:solidFill>
                <a:latin typeface="Arial Unicode MS" panose="020B0604020202020204" pitchFamily="34" charset="-128"/>
              </a:defRPr>
            </a:lvl9pPr>
          </a:lstStyle>
          <a:p>
            <a:pPr eaLnBrk="1" hangingPunct="1">
              <a:spcBef>
                <a:spcPct val="0"/>
              </a:spcBef>
              <a:buFontTx/>
              <a:buNone/>
            </a:pPr>
            <a:r>
              <a:rPr lang="en-GB" altLang="en-US" sz="1800">
                <a:solidFill>
                  <a:schemeClr val="tx1"/>
                </a:solidFill>
                <a:latin typeface="Arial" panose="020B0604020202020204" pitchFamily="34" charset="0"/>
              </a:rPr>
              <a:t>Mapping water supply services potential around Manchester</a:t>
            </a:r>
          </a:p>
        </p:txBody>
      </p:sp>
      <p:pic>
        <p:nvPicPr>
          <p:cNvPr id="2" name="Picture 1"/>
          <p:cNvPicPr>
            <a:picLocks noChangeAspect="1"/>
          </p:cNvPicPr>
          <p:nvPr/>
        </p:nvPicPr>
        <p:blipFill>
          <a:blip r:embed="rId2"/>
          <a:stretch>
            <a:fillRect/>
          </a:stretch>
        </p:blipFill>
        <p:spPr>
          <a:xfrm>
            <a:off x="714375" y="1340768"/>
            <a:ext cx="4362450" cy="50196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Emergencies</a:t>
            </a:r>
          </a:p>
        </p:txBody>
      </p:sp>
      <p:pic>
        <p:nvPicPr>
          <p:cNvPr id="2" name="Picture 1"/>
          <p:cNvPicPr>
            <a:picLocks noChangeAspect="1"/>
          </p:cNvPicPr>
          <p:nvPr/>
        </p:nvPicPr>
        <p:blipFill>
          <a:blip r:embed="rId2"/>
          <a:stretch>
            <a:fillRect/>
          </a:stretch>
        </p:blipFill>
        <p:spPr>
          <a:xfrm>
            <a:off x="468313" y="1471612"/>
            <a:ext cx="7572941" cy="53046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38100" algn="ctr">
          <a:solidFill>
            <a:schemeClr val="bg1"/>
          </a:solidFill>
          <a:round/>
          <a:headEnd/>
          <a:tailEnd/>
        </a:ln>
      </a:spPr>
      <a:body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10911</TotalTime>
  <Words>292</Words>
  <Application>Microsoft Office PowerPoint</Application>
  <PresentationFormat>On-screen Show (4:3)</PresentationFormat>
  <Paragraphs>34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Unicode MS</vt:lpstr>
      <vt:lpstr>Calibri</vt:lpstr>
      <vt:lpstr>Verdana</vt:lpstr>
      <vt:lpstr>Custom Design</vt:lpstr>
      <vt:lpstr>Earth Observation in Natural England</vt:lpstr>
      <vt:lpstr>Remember this ?</vt:lpstr>
      <vt:lpstr>Rotational burning in the North Yorkshire Moors</vt:lpstr>
      <vt:lpstr>Trying to extract more – first forays into using satellite imagery</vt:lpstr>
      <vt:lpstr>Coastal sites – dynamic environment and poor access</vt:lpstr>
      <vt:lpstr>Where are we now ? </vt:lpstr>
      <vt:lpstr>Detailed surveys for specific sites</vt:lpstr>
      <vt:lpstr>Using derived products  - LCM2007</vt:lpstr>
      <vt:lpstr>Emergencies</vt:lpstr>
      <vt:lpstr>Whats next ?</vt:lpstr>
      <vt:lpstr>Environment Systems, 2011. Making Earth Observation Work for UK Biodiversity Conservation – Phase 1. Final report for Defra and JNCC. </vt:lpstr>
      <vt:lpstr>PowerPoint Presentation</vt:lpstr>
      <vt:lpstr>Its been done in Wales .....</vt:lpstr>
      <vt:lpstr>Can we map vegetation communities ?</vt:lpstr>
      <vt:lpstr>Condition of protected sites (SSSI’s) – key government target</vt:lpstr>
      <vt:lpstr>The current biggest area of interest ........</vt:lpstr>
      <vt:lpstr>Yorkshire Peat partnership – mapping eroding peat bog to target restoration </vt:lpstr>
      <vt:lpstr>Wildlife surveys ......</vt:lpstr>
      <vt:lpstr>Mapping the plateau foreshore at Undercliffe NNR – with Plymouth coastal observatory</vt:lpstr>
      <vt:lpstr>PowerPoint Presentation</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Smith</dc:creator>
  <cp:lastModifiedBy>John Vesey</cp:lastModifiedBy>
  <cp:revision>218</cp:revision>
  <dcterms:created xsi:type="dcterms:W3CDTF">2011-03-21T09:30:12Z</dcterms:created>
  <dcterms:modified xsi:type="dcterms:W3CDTF">2014-03-25T09:24:00Z</dcterms:modified>
</cp:coreProperties>
</file>